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63" r:id="rId5"/>
    <p:sldId id="260" r:id="rId6"/>
    <p:sldId id="261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84"/>
  </p:normalViewPr>
  <p:slideViewPr>
    <p:cSldViewPr>
      <p:cViewPr varScale="1">
        <p:scale>
          <a:sx n="183" d="100"/>
          <a:sy n="183" d="100"/>
        </p:scale>
        <p:origin x="179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8301C-B763-468E-98ED-45EE0CB3ED97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353BC-4C01-480D-8C9C-8183DAF39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73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contain some, but usually not more than 3-4</a:t>
            </a:r>
            <a:r>
              <a:rPr lang="en-US" baseline="0" dirty="0" smtClean="0"/>
              <a:t>, vehicles</a:t>
            </a:r>
          </a:p>
          <a:p>
            <a:r>
              <a:rPr lang="en-US" baseline="0" dirty="0" smtClean="0"/>
              <a:t>Includes city/urban streets, and lots of desert highways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353BC-4C01-480D-8C9C-8183DAF39F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9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Includes:</a:t>
            </a:r>
            <a:r>
              <a:rPr lang="en-US" baseline="0" dirty="0" smtClean="0"/>
              <a:t> Mostly urban settings, perspectives ranging from driver/passenger viewpoints (over-the-dash, rear-view mirror shots) to broader traffic vistas</a:t>
            </a:r>
          </a:p>
          <a:p>
            <a:r>
              <a:rPr lang="en-US" baseline="0" dirty="0" smtClean="0"/>
              <a:t>Explicitly excluded the classic night shot with streaming red/white lights (since you can’t see the cars, or how many there really are) and moped-only traffic for this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353BC-4C01-480D-8C9C-8183DAF39F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7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1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5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8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7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3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2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0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01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1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CE509-86C5-43DD-8B36-95DFBAA9D395}" type="datetimeFigureOut">
              <a:rPr lang="en-US" smtClean="0"/>
              <a:t>4/18/17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240EA-C6E5-443F-AD41-C1805527F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6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Traffic Example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April 2017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16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Purpose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Determine if we can distinguish low- versus high-traffic photos from social media (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Flikr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) to support patterns of life use case 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58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Approach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Collected images from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Flikr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Data set included approximately 1800 “low-traffic” and 300 “high-traffic” images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Used transfer learning approach from VGG-16 model (trained in ImageNet) that we are using for other use cases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14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39" y="3733800"/>
            <a:ext cx="5394722" cy="26034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6099" y="457200"/>
            <a:ext cx="6426824" cy="263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Helvetica Neue" charset="0"/>
                <a:ea typeface="Helvetica Neue" charset="0"/>
                <a:cs typeface="Helvetica Neue" charset="0"/>
              </a:rPr>
              <a:t>Results</a:t>
            </a:r>
          </a:p>
          <a:p>
            <a:endParaRPr lang="en-US" sz="135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350" dirty="0" smtClean="0">
                <a:latin typeface="Helvetica Neue" charset="0"/>
                <a:ea typeface="Helvetica Neue" charset="0"/>
                <a:cs typeface="Helvetica Neue" charset="0"/>
              </a:rPr>
              <a:t>1741 </a:t>
            </a:r>
            <a:r>
              <a:rPr lang="en-US" sz="1350" dirty="0">
                <a:latin typeface="Helvetica Neue" charset="0"/>
                <a:ea typeface="Helvetica Neue" charset="0"/>
                <a:cs typeface="Helvetica Neue" charset="0"/>
              </a:rPr>
              <a:t>images, 1405 labelled “low-traffic”, 336 labelled “high-traffic”,</a:t>
            </a:r>
          </a:p>
          <a:p>
            <a:r>
              <a:rPr lang="en-US" sz="1350" dirty="0">
                <a:latin typeface="Helvetica Neue" charset="0"/>
                <a:ea typeface="Helvetica Neue" charset="0"/>
                <a:cs typeface="Helvetica Neue" charset="0"/>
              </a:rPr>
              <a:t>Divided into 696 training images, 174 validation images, and 871 test images.</a:t>
            </a:r>
          </a:p>
          <a:p>
            <a:endParaRPr lang="en-US" sz="135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350" dirty="0">
                <a:latin typeface="Helvetica Neue" charset="0"/>
                <a:ea typeface="Helvetica Neue" charset="0"/>
                <a:cs typeface="Helvetica Neue" charset="0"/>
              </a:rPr>
              <a:t>After fine-tuning a VGG-16 model pre-trained using ImageNet, performance was:</a:t>
            </a:r>
          </a:p>
          <a:p>
            <a:endParaRPr lang="en-US" sz="135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fi-FI" sz="1350" dirty="0">
                <a:latin typeface="Helvetica Neue" charset="0"/>
                <a:ea typeface="Helvetica Neue" charset="0"/>
                <a:cs typeface="Helvetica Neue" charset="0"/>
              </a:rPr>
              <a:t>99.1% </a:t>
            </a:r>
            <a:r>
              <a:rPr lang="fi-FI" sz="1350" dirty="0" err="1">
                <a:latin typeface="Helvetica Neue" charset="0"/>
                <a:ea typeface="Helvetica Neue" charset="0"/>
                <a:cs typeface="Helvetica Neue" charset="0"/>
              </a:rPr>
              <a:t>training</a:t>
            </a:r>
            <a:r>
              <a:rPr lang="fi-FI" sz="135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fi-FI" sz="1350" dirty="0" err="1">
                <a:latin typeface="Helvetica Neue" charset="0"/>
                <a:ea typeface="Helvetica Neue" charset="0"/>
                <a:cs typeface="Helvetica Neue" charset="0"/>
              </a:rPr>
              <a:t>accuracy</a:t>
            </a:r>
            <a:endParaRPr lang="fi-FI" sz="135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fi-FI" sz="1350" dirty="0">
                <a:latin typeface="Helvetica Neue" charset="0"/>
                <a:ea typeface="Helvetica Neue" charset="0"/>
                <a:cs typeface="Helvetica Neue" charset="0"/>
              </a:rPr>
              <a:t>98.9% </a:t>
            </a:r>
            <a:r>
              <a:rPr lang="fi-FI" sz="1350" dirty="0" err="1">
                <a:latin typeface="Helvetica Neue" charset="0"/>
                <a:ea typeface="Helvetica Neue" charset="0"/>
                <a:cs typeface="Helvetica Neue" charset="0"/>
              </a:rPr>
              <a:t>validation</a:t>
            </a:r>
            <a:r>
              <a:rPr lang="fi-FI" sz="135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fi-FI" sz="1350" dirty="0" err="1">
                <a:latin typeface="Helvetica Neue" charset="0"/>
                <a:ea typeface="Helvetica Neue" charset="0"/>
                <a:cs typeface="Helvetica Neue" charset="0"/>
              </a:rPr>
              <a:t>accuracy</a:t>
            </a:r>
            <a:endParaRPr lang="fi-FI" sz="135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fi-FI" sz="1350" dirty="0">
                <a:latin typeface="Helvetica Neue" charset="0"/>
                <a:ea typeface="Helvetica Neue" charset="0"/>
                <a:cs typeface="Helvetica Neue" charset="0"/>
              </a:rPr>
              <a:t>97.0% </a:t>
            </a:r>
            <a:r>
              <a:rPr lang="fi-FI" sz="1350" dirty="0" err="1">
                <a:latin typeface="Helvetica Neue" charset="0"/>
                <a:ea typeface="Helvetica Neue" charset="0"/>
                <a:cs typeface="Helvetica Neue" charset="0"/>
              </a:rPr>
              <a:t>test</a:t>
            </a:r>
            <a:r>
              <a:rPr lang="fi-FI" sz="135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fi-FI" sz="1350" dirty="0" err="1">
                <a:latin typeface="Helvetica Neue" charset="0"/>
                <a:ea typeface="Helvetica Neue" charset="0"/>
                <a:cs typeface="Helvetica Neue" charset="0"/>
              </a:rPr>
              <a:t>accuracy</a:t>
            </a:r>
            <a:r>
              <a:rPr lang="en-US" sz="1350" dirty="0">
                <a:latin typeface="Helvetica Neue" charset="0"/>
                <a:ea typeface="Helvetica Neue" charset="0"/>
                <a:cs typeface="Helvetica Neue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22060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Example “Low-Traffic” Photos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491160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434" y="1219200"/>
            <a:ext cx="4000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92" y="3573916"/>
            <a:ext cx="4713219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29000"/>
            <a:ext cx="4495800" cy="337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92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Example “High-Traffic”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Photos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583" y="1148016"/>
            <a:ext cx="4060372" cy="3037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107809"/>
            <a:ext cx="5660571" cy="3750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7532"/>
            <a:ext cx="3866812" cy="378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/>
          <a:stretch/>
        </p:blipFill>
        <p:spPr bwMode="auto">
          <a:xfrm>
            <a:off x="0" y="3479202"/>
            <a:ext cx="4005943" cy="336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204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Caveats/Disclaimers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VGG-16 model was trained on ImageNet, which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already includes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vehicles. So it makes sense that our results on this initial model are pretty good.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Anecdotally, the low-traffic and high-traffic photos look very different: low-traffic have lots of desert scenes, windy roads and lots of perspective photos in which road markings (yellow and white lines down the center, etc.) are highly visible; high-traffic have lots of red lights, almost exclusively urban, and are more dense with objects. So,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it’s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possible that even though we can distinguish between high- and low-traffic from this data set, if the model has learned factors that are biased to this image </a:t>
            </a:r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set </a:t>
            </a:r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and might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not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generalize well.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33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335</Words>
  <Application>Microsoft Macintosh PowerPoint</Application>
  <PresentationFormat>On-screen Show (4:3)</PresentationFormat>
  <Paragraphs>29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Helvetica Neue</vt:lpstr>
      <vt:lpstr>Arial</vt:lpstr>
      <vt:lpstr>Office Theme</vt:lpstr>
      <vt:lpstr>Traffic Example</vt:lpstr>
      <vt:lpstr>Purpose</vt:lpstr>
      <vt:lpstr>Approach</vt:lpstr>
      <vt:lpstr>PowerPoint Presentation</vt:lpstr>
      <vt:lpstr>Example “Low-Traffic” Photos</vt:lpstr>
      <vt:lpstr>Example “High-Traffic” Photos</vt:lpstr>
      <vt:lpstr>Caveats/Disclaimers</vt:lpstr>
    </vt:vector>
  </TitlesOfParts>
  <Company>Sandia National Laboratories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Example</dc:title>
  <dc:creator>Gastelum, Zoe Nellie</dc:creator>
  <cp:lastModifiedBy>Timothy M. Shead</cp:lastModifiedBy>
  <cp:revision>17</cp:revision>
  <dcterms:created xsi:type="dcterms:W3CDTF">2017-04-13T20:43:41Z</dcterms:created>
  <dcterms:modified xsi:type="dcterms:W3CDTF">2017-04-18T17:00:40Z</dcterms:modified>
</cp:coreProperties>
</file>